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60" r:id="rId6"/>
    <p:sldId id="264" r:id="rId7"/>
    <p:sldId id="265" r:id="rId8"/>
    <p:sldId id="261" r:id="rId9"/>
    <p:sldId id="262" r:id="rId10"/>
    <p:sldId id="263" r:id="rId11"/>
    <p:sldId id="269" r:id="rId12"/>
    <p:sldId id="275" r:id="rId13"/>
    <p:sldId id="267" r:id="rId14"/>
    <p:sldId id="268" r:id="rId15"/>
    <p:sldId id="274" r:id="rId16"/>
    <p:sldId id="276" r:id="rId17"/>
    <p:sldId id="259" r:id="rId18"/>
    <p:sldId id="270" r:id="rId19"/>
  </p:sldIdLst>
  <p:sldSz cx="18288000" cy="10287000"/>
  <p:notesSz cx="6858000" cy="9144000"/>
  <p:embeddedFontLst>
    <p:embeddedFont>
      <p:font typeface="Source Han Sans KR"/>
      <p:regular r:id="rId21"/>
    </p:embeddedFont>
    <p:embeddedFont>
      <p:font typeface="Source Han Sans KR Bold"/>
      <p:regular r:id="rId22"/>
    </p:embeddedFont>
    <p:embeddedFont>
      <p:font typeface="Source Han Sans KR Medium"/>
      <p:regular r:id="rId23"/>
    </p:embeddedFont>
    <p:embeddedFont>
      <p:font typeface="Malgun Gothic" panose="020B0503020000020004" pitchFamily="50" charset="-127"/>
      <p:regular r:id="rId24"/>
      <p:bold r:id="rId25"/>
    </p:embeddedFont>
    <p:embeddedFont>
      <p:font typeface="Malgun Gothic" panose="020B0503020000020004" pitchFamily="50" charset="-127"/>
      <p:regular r:id="rId24"/>
      <p:bold r:id="rId25"/>
    </p:embeddedFont>
    <p:embeddedFont>
      <p:font typeface="Raleway" pitchFamily="2" charset="0"/>
      <p:regular r:id="rId26"/>
      <p:bold r:id="rId27"/>
    </p:embeddedFont>
    <p:embeddedFont>
      <p:font typeface="Raleway Bold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8050" autoAdjust="0"/>
  </p:normalViewPr>
  <p:slideViewPr>
    <p:cSldViewPr>
      <p:cViewPr varScale="1">
        <p:scale>
          <a:sx n="49" d="100"/>
          <a:sy n="49" d="100"/>
        </p:scale>
        <p:origin x="197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F8921-69C8-4A7C-837F-6A42E6EA1F99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72FE8-F434-4DB6-AE4B-CBE1231DE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8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기반 금융 서비스 제공 </a:t>
            </a:r>
            <a:r>
              <a:rPr lang="ko-KR" altLang="en-US" dirty="0" err="1"/>
              <a:t>챗봇을</a:t>
            </a:r>
            <a:r>
              <a:rPr lang="ko-KR" altLang="en-US" dirty="0"/>
              <a:t> 주제로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1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서비스와는 별도로</a:t>
            </a:r>
            <a:r>
              <a:rPr lang="en-US" altLang="ko-KR" dirty="0"/>
              <a:t>, </a:t>
            </a:r>
            <a:r>
              <a:rPr lang="ko-KR" altLang="en-US" dirty="0"/>
              <a:t>상대방과의 통화 내역을 관계식으로 요약하고 보이스피싱 위험도를 분석하도록 프롬프트를 입력한 결과입니다</a:t>
            </a:r>
            <a:r>
              <a:rPr lang="en-US" altLang="ko-KR" dirty="0"/>
              <a:t>. </a:t>
            </a:r>
            <a:r>
              <a:rPr lang="ko-KR" altLang="en-US" dirty="0"/>
              <a:t>생성된 답변을 보시면</a:t>
            </a:r>
            <a:r>
              <a:rPr lang="en-US" altLang="ko-KR" dirty="0"/>
              <a:t>, </a:t>
            </a:r>
            <a:r>
              <a:rPr lang="ko-KR" altLang="en-US" dirty="0"/>
              <a:t>모델이 명령한 관계식에 따라 통화 내역을 정리하고 요약을 잘 수행하였으며</a:t>
            </a:r>
            <a:r>
              <a:rPr lang="en-US" altLang="ko-KR" dirty="0"/>
              <a:t>, </a:t>
            </a:r>
            <a:r>
              <a:rPr lang="ko-KR" altLang="en-US" dirty="0"/>
              <a:t>의심되는 여부와 그에 대한 근거도 어느 정도 포함하고 있음을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비록 완전한 논리를 갖춘 근거는 아니었지만</a:t>
            </a:r>
            <a:r>
              <a:rPr lang="en-US" altLang="ko-KR" dirty="0"/>
              <a:t>, </a:t>
            </a:r>
            <a:r>
              <a:rPr lang="ko-KR" altLang="en-US" dirty="0"/>
              <a:t>기본적으로 명령한 내용을 충실히 반영하고 있습니다</a:t>
            </a:r>
            <a:r>
              <a:rPr lang="en-US" altLang="ko-KR" dirty="0"/>
              <a:t>. </a:t>
            </a:r>
            <a:r>
              <a:rPr lang="ko-KR" altLang="en-US" dirty="0"/>
              <a:t>앞으로 보이스피싱 실제 사례를 포함한 </a:t>
            </a:r>
            <a:r>
              <a:rPr lang="en-US" altLang="ko-KR" dirty="0"/>
              <a:t>RAG </a:t>
            </a:r>
            <a:r>
              <a:rPr lang="ko-KR" altLang="en-US" dirty="0"/>
              <a:t>기술을 적용하고</a:t>
            </a:r>
            <a:r>
              <a:rPr lang="en-US" altLang="ko-KR" dirty="0"/>
              <a:t>, </a:t>
            </a:r>
            <a:r>
              <a:rPr lang="ko-KR" altLang="en-US" dirty="0"/>
              <a:t>생성된 응답을 검토하여 추가적인 프롬프트 수정을 진행할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3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모델에 대한 향후 개선 방향으로는</a:t>
            </a:r>
            <a:r>
              <a:rPr lang="en-US" altLang="ko-KR" dirty="0"/>
              <a:t>, </a:t>
            </a:r>
            <a:r>
              <a:rPr lang="ko-KR" altLang="en-US" dirty="0"/>
              <a:t>구현하는 서비스가 </a:t>
            </a:r>
            <a:r>
              <a:rPr lang="ko-KR" altLang="en-US" dirty="0" err="1"/>
              <a:t>챗봇인</a:t>
            </a:r>
            <a:r>
              <a:rPr lang="ko-KR" altLang="en-US" dirty="0"/>
              <a:t> 만큼</a:t>
            </a:r>
            <a:r>
              <a:rPr lang="en-US" altLang="ko-KR" dirty="0"/>
              <a:t>, </a:t>
            </a:r>
            <a:r>
              <a:rPr lang="ko-KR" altLang="en-US" dirty="0"/>
              <a:t>사용자가 소통에 불편함을 느끼지 않도록 응답 속도를 측정하여 가능한 한 빠르게 응답을 제공하는 것을 추가 목표로 설정했습니다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 경험을 한층 더 향상시키고자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4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CCE86-5AB4-981F-09B6-0C11CDBD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7E1214-8711-4B9E-EBFF-9A03D1B7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28EC97-B502-4145-6556-CBB8A1072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실제 보이스피싱 사례 및 대응책을 담은 </a:t>
            </a:r>
            <a:r>
              <a:rPr lang="en-US" altLang="ko-KR" dirty="0"/>
              <a:t>JSON </a:t>
            </a:r>
            <a:r>
              <a:rPr lang="ko-KR" altLang="en-US" dirty="0"/>
              <a:t>파일을 모델 학습에 활용한 부분입니다</a:t>
            </a:r>
            <a:r>
              <a:rPr lang="en-US" altLang="ko-KR" dirty="0"/>
              <a:t>. </a:t>
            </a:r>
            <a:r>
              <a:rPr lang="ko-KR" altLang="en-US" dirty="0"/>
              <a:t>금융감독원에서 제공하는 </a:t>
            </a:r>
            <a:r>
              <a:rPr lang="en-US" altLang="ko-KR" dirty="0"/>
              <a:t>33</a:t>
            </a:r>
            <a:r>
              <a:rPr lang="ko-KR" altLang="en-US" dirty="0"/>
              <a:t>개의 실제 보이스피싱 사례 한글 문서를 다운로드하여</a:t>
            </a:r>
            <a:r>
              <a:rPr lang="en-US" altLang="ko-KR" dirty="0"/>
              <a:t>, </a:t>
            </a:r>
            <a:r>
              <a:rPr lang="ko-KR" altLang="en-US" dirty="0"/>
              <a:t>각 사례에 개별 </a:t>
            </a:r>
            <a:r>
              <a:rPr lang="en-US" altLang="ko-KR" dirty="0"/>
              <a:t>ID, </a:t>
            </a:r>
            <a:r>
              <a:rPr lang="ko-KR" altLang="en-US" dirty="0"/>
              <a:t>시나리오</a:t>
            </a:r>
            <a:r>
              <a:rPr lang="en-US" altLang="ko-KR" dirty="0"/>
              <a:t>(scenario), </a:t>
            </a:r>
            <a:r>
              <a:rPr lang="ko-KR" altLang="en-US" dirty="0"/>
              <a:t>그리고 그에 따른 대응책</a:t>
            </a:r>
            <a:r>
              <a:rPr lang="en-US" altLang="ko-KR" dirty="0"/>
              <a:t>(response)</a:t>
            </a:r>
            <a:r>
              <a:rPr lang="ko-KR" altLang="en-US" dirty="0"/>
              <a:t>을 포함하는 </a:t>
            </a:r>
            <a:r>
              <a:rPr lang="en-US" altLang="ko-KR" dirty="0"/>
              <a:t>JSON </a:t>
            </a:r>
            <a:r>
              <a:rPr lang="ko-KR" altLang="en-US" dirty="0"/>
              <a:t>파일을 구축했습니다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모델이 응답을 생성할 때 이 </a:t>
            </a:r>
            <a:r>
              <a:rPr lang="en-US" altLang="ko-KR" dirty="0"/>
              <a:t>JSON </a:t>
            </a:r>
            <a:r>
              <a:rPr lang="ko-KR" altLang="en-US" dirty="0"/>
              <a:t>파일을 보조 자료로 활용할 수 있도록 코드를 수정했습니다</a:t>
            </a:r>
            <a:r>
              <a:rPr lang="en-US" altLang="ko-KR" dirty="0"/>
              <a:t>. </a:t>
            </a:r>
            <a:r>
              <a:rPr lang="ko-KR" altLang="en-US" dirty="0"/>
              <a:t>이를 통해 모델이 사용자와의 대화 중 보이스피싱 위험 상황을 보다 정확하게 인식하고</a:t>
            </a:r>
            <a:r>
              <a:rPr lang="en-US" altLang="ko-KR" dirty="0"/>
              <a:t>, </a:t>
            </a:r>
            <a:r>
              <a:rPr lang="ko-KR" altLang="en-US" dirty="0"/>
              <a:t>적절한 대응책을 제시할 수 있도록 개선하였습니다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5CD6B-A44E-D506-8F00-0F01BBB5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E72FE8-F434-4DB6-AE4B-CBE1231DEB2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36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저희 서비스는 </a:t>
            </a:r>
            <a:r>
              <a:rPr lang="en-US" altLang="ko-KR" dirty="0"/>
              <a:t>50</a:t>
            </a:r>
            <a:r>
              <a:rPr lang="ko-KR" altLang="en-US" dirty="0"/>
              <a:t>대 이상의 사용자들이 손쉽게 금융 서비스를 이용할 수 있도록 설계되었습니다</a:t>
            </a:r>
            <a:r>
              <a:rPr lang="en-US" altLang="ko-KR" dirty="0"/>
              <a:t>. </a:t>
            </a:r>
            <a:r>
              <a:rPr lang="ko-KR" altLang="en-US" dirty="0"/>
              <a:t>사용자가 실시간으로 음성으로 질문하고 응답하면</a:t>
            </a:r>
            <a:r>
              <a:rPr lang="en-US" altLang="ko-KR" dirty="0"/>
              <a:t>, </a:t>
            </a:r>
            <a:r>
              <a:rPr lang="ko-KR" altLang="en-US" dirty="0"/>
              <a:t>이를 텍스트로 변환해 모델에게 전달할 수 있도록 </a:t>
            </a:r>
            <a:r>
              <a:rPr lang="en-US" altLang="ko-KR" dirty="0" err="1"/>
              <a:t>Clova</a:t>
            </a:r>
            <a:r>
              <a:rPr lang="en-US" altLang="ko-KR" dirty="0"/>
              <a:t> Speech API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구글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 err="1"/>
              <a:t>Clova</a:t>
            </a:r>
            <a:r>
              <a:rPr lang="en-US" altLang="ko-KR" dirty="0"/>
              <a:t> API </a:t>
            </a:r>
            <a:r>
              <a:rPr lang="ko-KR" altLang="en-US" dirty="0"/>
              <a:t>중에서 실험을 통해 선택한 결과</a:t>
            </a:r>
            <a:r>
              <a:rPr lang="en-US" altLang="ko-KR" dirty="0"/>
              <a:t>, </a:t>
            </a:r>
            <a:r>
              <a:rPr lang="en-US" altLang="ko-KR" dirty="0" err="1"/>
              <a:t>Clova</a:t>
            </a:r>
            <a:r>
              <a:rPr lang="ko-KR" altLang="en-US" dirty="0"/>
              <a:t>가 더 높은 정확도의 텍스트 변환을 제공하여 이를 도입하게 되었고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서비스에 적합한 장문 및 단문 인식 기능을 선택했습니다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15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모델이 생성한 답변을 음성으로 변환하여 사용자에게 제공하기 위해 </a:t>
            </a:r>
            <a:r>
              <a:rPr lang="en-US" altLang="ko-KR" dirty="0"/>
              <a:t>Google Text-to-Speech API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는 다양한 목소리 옵션을 제공하며</a:t>
            </a:r>
            <a:r>
              <a:rPr lang="en-US" altLang="ko-KR" dirty="0"/>
              <a:t>, </a:t>
            </a:r>
            <a:r>
              <a:rPr lang="ko-KR" altLang="en-US" dirty="0"/>
              <a:t>변환된 텍스트를 손쉽게 </a:t>
            </a:r>
            <a:r>
              <a:rPr lang="en-US" altLang="ko-KR" dirty="0"/>
              <a:t>MP3 </a:t>
            </a:r>
            <a:r>
              <a:rPr lang="ko-KR" altLang="en-US" dirty="0"/>
              <a:t>파일로 저장할 수 있도록 코드를 구현하여 사용자 경험을 더욱 향상시켰습니다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01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관리 방법에 대한 설명입니다</a:t>
            </a:r>
            <a:r>
              <a:rPr lang="en-US" altLang="ko-KR" dirty="0"/>
              <a:t>. </a:t>
            </a:r>
            <a:r>
              <a:rPr lang="ko-KR" altLang="en-US" dirty="0"/>
              <a:t>저희 서비스에서는 지식 그래프를 활용하여 보이스피싱 가능성을 자동으로 분석하는 시스템을 구현할 예정입니다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지식 그래프는 정보 객체 간의 관계를 시각적으로 표현하는 도구로</a:t>
            </a:r>
            <a:r>
              <a:rPr lang="en-US" altLang="ko-KR" dirty="0"/>
              <a:t>, </a:t>
            </a:r>
            <a:r>
              <a:rPr lang="ko-KR" altLang="en-US" dirty="0"/>
              <a:t>객체를 </a:t>
            </a:r>
            <a:r>
              <a:rPr lang="en-US" altLang="ko-KR" dirty="0"/>
              <a:t>"</a:t>
            </a:r>
            <a:r>
              <a:rPr lang="ko-KR" altLang="en-US" dirty="0"/>
              <a:t>노드</a:t>
            </a:r>
            <a:r>
              <a:rPr lang="en-US" altLang="ko-KR" dirty="0"/>
              <a:t>"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객체 간 관계를 </a:t>
            </a:r>
            <a:r>
              <a:rPr lang="en-US" altLang="ko-KR" dirty="0"/>
              <a:t>"</a:t>
            </a:r>
            <a:r>
              <a:rPr lang="ko-KR" altLang="en-US" dirty="0" err="1"/>
              <a:t>엣지</a:t>
            </a:r>
            <a:r>
              <a:rPr lang="en-US" altLang="ko-KR" dirty="0"/>
              <a:t>"</a:t>
            </a:r>
            <a:r>
              <a:rPr lang="ko-KR" altLang="en-US" dirty="0"/>
              <a:t>로 나타냅니다</a:t>
            </a:r>
            <a:r>
              <a:rPr lang="en-US" altLang="ko-KR" dirty="0"/>
              <a:t>. </a:t>
            </a:r>
            <a:r>
              <a:rPr lang="ko-KR" altLang="en-US" dirty="0"/>
              <a:t>이를 통해 데이터 간의 관계를 직관적으로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그림을 보시면</a:t>
            </a:r>
            <a:r>
              <a:rPr lang="en-US" altLang="ko-KR" dirty="0"/>
              <a:t>, </a:t>
            </a:r>
            <a:r>
              <a:rPr lang="ko-KR" altLang="en-US" dirty="0"/>
              <a:t>예시로 두 사람</a:t>
            </a:r>
            <a:r>
              <a:rPr lang="en-US" altLang="ko-KR" dirty="0"/>
              <a:t>, "</a:t>
            </a:r>
            <a:r>
              <a:rPr lang="ko-KR" altLang="en-US" dirty="0"/>
              <a:t>김</a:t>
            </a:r>
            <a:r>
              <a:rPr lang="en-US" altLang="ko-KR" dirty="0"/>
              <a:t>(Kim)"</a:t>
            </a:r>
            <a:r>
              <a:rPr lang="ko-KR" altLang="en-US" dirty="0"/>
              <a:t>과 </a:t>
            </a:r>
            <a:r>
              <a:rPr lang="en-US" altLang="ko-KR" dirty="0"/>
              <a:t>"</a:t>
            </a:r>
            <a:r>
              <a:rPr lang="ko-KR" altLang="en-US" dirty="0"/>
              <a:t>이</a:t>
            </a:r>
            <a:r>
              <a:rPr lang="en-US" altLang="ko-KR" dirty="0"/>
              <a:t>(Lee)" </a:t>
            </a:r>
            <a:r>
              <a:rPr lang="ko-KR" altLang="en-US" dirty="0"/>
              <a:t>사이의 거래 흐름이 표시되어 있습니다</a:t>
            </a:r>
            <a:r>
              <a:rPr lang="en-US" altLang="ko-KR" dirty="0"/>
              <a:t>. </a:t>
            </a:r>
            <a:r>
              <a:rPr lang="ko-KR" altLang="en-US" dirty="0"/>
              <a:t>각 노드는 사람이나 계좌 같은 개별 객체를</a:t>
            </a:r>
            <a:r>
              <a:rPr lang="en-US" altLang="ko-KR" dirty="0"/>
              <a:t>, </a:t>
            </a:r>
            <a:r>
              <a:rPr lang="ko-KR" altLang="en-US" dirty="0" err="1"/>
              <a:t>엣지는</a:t>
            </a:r>
            <a:r>
              <a:rPr lang="ko-KR" altLang="en-US" dirty="0"/>
              <a:t> 이들 간의 거래 관계를 나타냅니다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Kim</a:t>
            </a:r>
            <a:r>
              <a:rPr lang="ko-KR" altLang="en-US" dirty="0"/>
              <a:t>에서 </a:t>
            </a:r>
            <a:r>
              <a:rPr lang="en-US" altLang="ko-KR" dirty="0"/>
              <a:t>Lee</a:t>
            </a:r>
            <a:r>
              <a:rPr lang="ko-KR" altLang="en-US" dirty="0"/>
              <a:t>로의 거래와 해당 거래가 이루어진 계좌를 직관적으로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지식 그래프를 활용하여 보이스피싱 가능성을 분석하는 시스템을 구현하고</a:t>
            </a:r>
            <a:r>
              <a:rPr lang="en-US" altLang="ko-KR" dirty="0"/>
              <a:t>, </a:t>
            </a:r>
            <a:r>
              <a:rPr lang="ko-KR" altLang="en-US" dirty="0"/>
              <a:t>다음 기말 발표 때 </a:t>
            </a:r>
            <a:r>
              <a:rPr lang="ko-KR" altLang="en-US" dirty="0" err="1"/>
              <a:t>챗봇</a:t>
            </a:r>
            <a:r>
              <a:rPr lang="ko-KR" altLang="en-US" dirty="0"/>
              <a:t> 시연을 통해 시각적으로 보여드릴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7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 </a:t>
            </a:r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future work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15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마지막으로 이태까지 사용한 핵심 기술에 대해 </a:t>
            </a:r>
            <a:r>
              <a:rPr lang="ko-KR" altLang="en-US" dirty="0" err="1"/>
              <a:t>설명드리고</a:t>
            </a:r>
            <a:r>
              <a:rPr lang="ko-KR" altLang="en-US" dirty="0"/>
              <a:t> 발표를 마무리하겠습니다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저는 위에서부터 </a:t>
            </a:r>
            <a:r>
              <a:rPr lang="en-US" altLang="ko-KR" sz="1200" i="0" u="none" strike="noStrike" cap="none" dirty="0">
                <a:solidFill>
                  <a:srgbClr val="000000"/>
                </a:solidFill>
              </a:rPr>
              <a:t>Llama-3 &amp; RAG </a:t>
            </a:r>
            <a:r>
              <a:rPr lang="ko-KR" altLang="en-US" sz="1200" i="0" u="none" strike="noStrike" cap="none" dirty="0">
                <a:solidFill>
                  <a:srgbClr val="000000"/>
                </a:solidFill>
              </a:rPr>
              <a:t>기술</a:t>
            </a:r>
            <a:r>
              <a:rPr lang="en-US" altLang="ko-KR" sz="1200" i="0" u="none" strike="noStrike" cap="none" dirty="0">
                <a:solidFill>
                  <a:srgbClr val="000000"/>
                </a:solidFill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</a:rPr>
              <a:t>CLOVA Speech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API &amp; Google Text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to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Speech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API, </a:t>
            </a:r>
            <a:r>
              <a:rPr lang="ko-KR" altLang="en-US" sz="1200" i="0" u="none" strike="noStrike" cap="none" dirty="0">
                <a:solidFill>
                  <a:srgbClr val="000000"/>
                </a:solidFill>
              </a:rPr>
              <a:t>지식그래프를 현재까지 활용 중에 있습니다</a:t>
            </a:r>
            <a:r>
              <a:rPr lang="en-US" altLang="ko-KR" sz="1200" i="0" u="none" strike="noStrike" cap="none" dirty="0">
                <a:solidFill>
                  <a:srgbClr val="000000"/>
                </a:solidFill>
              </a:rPr>
              <a:t>. </a:t>
            </a:r>
            <a:r>
              <a:rPr lang="ko-KR" altLang="en-US" sz="1200" i="0" u="none" strike="noStrike" cap="none" dirty="0">
                <a:solidFill>
                  <a:srgbClr val="000000"/>
                </a:solidFill>
              </a:rPr>
              <a:t>앞으로 추가되는 기술은 이후 기말 발표로 </a:t>
            </a:r>
            <a:r>
              <a:rPr lang="ko-KR" altLang="en-US" sz="1200" i="0" u="none" strike="noStrike" cap="none" dirty="0" err="1">
                <a:solidFill>
                  <a:srgbClr val="000000"/>
                </a:solidFill>
              </a:rPr>
              <a:t>소개드리겠습니다</a:t>
            </a:r>
            <a:r>
              <a:rPr lang="en-US" altLang="ko-KR" sz="1200" i="0" u="none" strike="noStrike" cap="none" dirty="0">
                <a:solidFill>
                  <a:srgbClr val="000000"/>
                </a:solidFill>
              </a:rPr>
              <a:t>.  </a:t>
            </a:r>
            <a:endParaRPr lang="ko-KR" altLang="en-US" sz="12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ko-KR" altLang="en-US" sz="12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ko-KR" altLang="en-US" sz="1200" b="1" i="0" u="none" strike="noStrike" cap="none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39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음성 기반 금융 서비스 제공 </a:t>
            </a:r>
            <a:r>
              <a:rPr lang="ko-KR" altLang="en-US" dirty="0" err="1"/>
              <a:t>챗봇에</a:t>
            </a:r>
            <a:r>
              <a:rPr lang="ko-KR" altLang="en-US" dirty="0"/>
              <a:t> 대한 중간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1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Arial"/>
                <a:ea typeface="Arial"/>
                <a:cs typeface="Arial"/>
                <a:sym typeface="Arial"/>
              </a:rPr>
              <a:t>오늘 발표에서는 제 프로젝트 소개를 시작으로 프로젝트의 진행 상황과 핵심 기술을 설명해 드리겠습니다</a:t>
            </a:r>
            <a:r>
              <a:rPr lang="en-US" altLang="ko-KR" sz="12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5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프로젝트의 목표는 디지털 취약계층을 위한 직관적인 음성 기반 금융 서비스 개발입니다</a:t>
            </a:r>
            <a:r>
              <a:rPr lang="en-US" altLang="ko-KR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금융감독원 자료에 따르면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보이스피싱 피해액이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1,451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억 원에서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1,965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억 원으로 증가했으며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인당 피해액도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132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 원에서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708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 원으로 크게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증가하였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보이스피싱 탐지 앱은 있지만</a:t>
            </a:r>
            <a:r>
              <a:rPr lang="en-US" altLang="ko-KR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계좌 조회 기능까지 통합된 서비스는 찾아보기 어려운 실</a:t>
            </a:r>
            <a:r>
              <a:rPr lang="ko-KR" alt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정에서</a:t>
            </a:r>
            <a:r>
              <a:rPr lang="en-US" altLang="ko-KR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저는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 이상 사용자들이 쉽게 이용할 수 있는 음성 기반 통합 금융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챗봇을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개발하고자 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0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기반의 금융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챗봇은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두 가지의 주요 기능을 제공합니다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첫째는 금융 서비스 제공으로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 명령만으로 송금 등 일상 금융 업무를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돕습니다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둘째는 보이스피싱 방지 금융 비서 기능입니다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사용자가 금융 서비스를 이용하면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챗봇은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대화 내역을 기억하고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RAG(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지식 검색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기술을 통해 보이스피싱 위험을 평가합니다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보안 강화를 위해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지식 그래프를 활용하여 사용자의 대화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내역이나 통화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내역에서 얻은 정보를 분석합니다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b="0" dirty="0"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 통화 내역을 텍스트로 변환하고 요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약해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보이스피싱 위험을 평가하며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 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즐겨찾기된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연락처에 경고 알림을 보냅니다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이를 위해 네이버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CLOVA API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사용해 음성을 텍스트로 변환하고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Google Text-to-Speech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답변을 음성으로 제공합니다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또한 응답 시간을 최소화하여 사용자와의 소통을 빠르게 유지하기 위해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 이내 응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목표로 최적화하고 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b="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62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해당 금융 </a:t>
            </a:r>
            <a:r>
              <a:rPr lang="ko-KR" altLang="en-US" dirty="0" err="1"/>
              <a:t>챗봇에서</a:t>
            </a:r>
            <a:r>
              <a:rPr lang="ko-KR" altLang="en-US" dirty="0"/>
              <a:t> </a:t>
            </a:r>
            <a:r>
              <a:rPr lang="en-US" altLang="ko-KR" dirty="0"/>
              <a:t>Llama-3 </a:t>
            </a:r>
            <a:r>
              <a:rPr lang="ko-KR" altLang="en-US" dirty="0"/>
              <a:t>모델이 수행할 역할을 크게 </a:t>
            </a:r>
            <a:r>
              <a:rPr lang="en-US" altLang="ko-KR" dirty="0"/>
              <a:t>3</a:t>
            </a:r>
            <a:r>
              <a:rPr lang="ko-KR" altLang="en-US" dirty="0"/>
              <a:t>가지로 나누어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Llama </a:t>
            </a:r>
            <a:r>
              <a:rPr lang="ko-KR" altLang="en-US" dirty="0"/>
              <a:t>모델이 </a:t>
            </a:r>
            <a:r>
              <a:rPr lang="ko-KR" altLang="en-US" dirty="0" err="1"/>
              <a:t>챗봇</a:t>
            </a:r>
            <a:r>
              <a:rPr lang="ko-KR" altLang="en-US" dirty="0"/>
              <a:t> 서비스에서 어떤 역할을 하는지 </a:t>
            </a:r>
            <a:r>
              <a:rPr lang="ko-KR" altLang="en-US" dirty="0" err="1"/>
              <a:t>설명드리기</a:t>
            </a:r>
            <a:r>
              <a:rPr lang="ko-KR" altLang="en-US" dirty="0"/>
              <a:t> 전에</a:t>
            </a:r>
            <a:r>
              <a:rPr lang="en-US" altLang="ko-KR" dirty="0"/>
              <a:t>, </a:t>
            </a:r>
            <a:r>
              <a:rPr lang="ko-KR" altLang="en-US" dirty="0"/>
              <a:t>먼저 모델에 적용한 </a:t>
            </a:r>
            <a:r>
              <a:rPr lang="en-US" altLang="ko-KR" dirty="0"/>
              <a:t>batch </a:t>
            </a:r>
            <a:r>
              <a:rPr lang="ko-KR" altLang="en-US" dirty="0"/>
              <a:t>기법에 대해 말씀드리겠습니다</a:t>
            </a:r>
            <a:r>
              <a:rPr lang="en-US" altLang="ko-KR" dirty="0"/>
              <a:t>. Batch </a:t>
            </a:r>
            <a:r>
              <a:rPr lang="ko-KR" altLang="en-US" dirty="0"/>
              <a:t>기법이란 여러 프롬프트를 한 번에 모델에 전달하여 각 </a:t>
            </a:r>
            <a:r>
              <a:rPr lang="en-US" altLang="ko-KR" dirty="0"/>
              <a:t>batch</a:t>
            </a:r>
            <a:r>
              <a:rPr lang="ko-KR" altLang="en-US" dirty="0"/>
              <a:t>에 대한 응답을 동시에 받는 방법으로</a:t>
            </a:r>
            <a:r>
              <a:rPr lang="en-US" altLang="ko-KR" dirty="0"/>
              <a:t>, </a:t>
            </a:r>
            <a:r>
              <a:rPr lang="ko-KR" altLang="en-US" dirty="0"/>
              <a:t>이를 통해 모델이 다중 입력을 효율적으로 처리할 수 있습니다</a:t>
            </a:r>
            <a:r>
              <a:rPr lang="en-US" altLang="ko-KR" dirty="0"/>
              <a:t>. </a:t>
            </a:r>
            <a:r>
              <a:rPr lang="ko-KR" altLang="en-US" dirty="0"/>
              <a:t>이 기법을 사용하면 메모리와 연산 자원을 절약하면서도 많은 사용자가 있는 상황에서 빠르고 효과적으로 응답할 수 있어</a:t>
            </a:r>
            <a:r>
              <a:rPr lang="en-US" altLang="ko-KR" dirty="0"/>
              <a:t>, </a:t>
            </a:r>
            <a:r>
              <a:rPr lang="ko-KR" altLang="en-US" dirty="0"/>
              <a:t>저희 서비스의 효율성을 높이는 데 중요한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2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속 예시처럼</a:t>
            </a:r>
            <a:r>
              <a:rPr lang="en-US" altLang="ko-KR" dirty="0"/>
              <a:t>, batch </a:t>
            </a:r>
            <a:r>
              <a:rPr lang="ko-KR" altLang="en-US" dirty="0"/>
              <a:t>기법을 활용해 </a:t>
            </a:r>
            <a:r>
              <a:rPr lang="en-US" altLang="ko-KR" dirty="0"/>
              <a:t>Llama 3.8B instruct </a:t>
            </a:r>
            <a:r>
              <a:rPr lang="ko-KR" altLang="en-US" dirty="0"/>
              <a:t>모델에 여러 명령을 동시에 전달하고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batch</a:t>
            </a:r>
            <a:r>
              <a:rPr lang="ko-KR" altLang="en-US" dirty="0"/>
              <a:t>를 첫 번째 사용자</a:t>
            </a:r>
            <a:r>
              <a:rPr lang="en-US" altLang="ko-KR" dirty="0"/>
              <a:t>, </a:t>
            </a:r>
            <a:r>
              <a:rPr lang="ko-KR" altLang="en-US" dirty="0"/>
              <a:t>두 번째 사용자</a:t>
            </a:r>
            <a:r>
              <a:rPr lang="en-US" altLang="ko-KR" dirty="0"/>
              <a:t>, </a:t>
            </a:r>
            <a:r>
              <a:rPr lang="ko-KR" altLang="en-US" dirty="0"/>
              <a:t>세 번째 사용자 등의 이름으로 구분하여 </a:t>
            </a:r>
            <a:r>
              <a:rPr lang="en-US" altLang="ko-KR" dirty="0"/>
              <a:t>output</a:t>
            </a:r>
            <a:r>
              <a:rPr lang="ko-KR" altLang="en-US" dirty="0"/>
              <a:t>을 받도록 구현했습니다</a:t>
            </a:r>
            <a:r>
              <a:rPr lang="en-US" altLang="ko-KR" dirty="0"/>
              <a:t>. </a:t>
            </a:r>
            <a:r>
              <a:rPr lang="ko-KR" altLang="en-US" dirty="0"/>
              <a:t>이로써 모델은 </a:t>
            </a:r>
            <a:r>
              <a:rPr lang="en-US" altLang="ko-KR" dirty="0"/>
              <a:t>batch </a:t>
            </a:r>
            <a:r>
              <a:rPr lang="ko-KR" altLang="en-US" dirty="0"/>
              <a:t>별로 개별 응답을 생성할 수 있게 되었고</a:t>
            </a:r>
            <a:r>
              <a:rPr lang="en-US" altLang="ko-KR" dirty="0"/>
              <a:t>, </a:t>
            </a:r>
            <a:r>
              <a:rPr lang="ko-KR" altLang="en-US" dirty="0"/>
              <a:t>이후에는 실시간으로 사용자 입력을 받아 </a:t>
            </a:r>
            <a:r>
              <a:rPr lang="en-US" altLang="ko-KR" dirty="0"/>
              <a:t>batch </a:t>
            </a:r>
            <a:r>
              <a:rPr lang="ko-KR" altLang="en-US" dirty="0"/>
              <a:t>별 메시지를 작성하도록 코드를 수정하여 더 능동적이고 반응적인 </a:t>
            </a:r>
            <a:r>
              <a:rPr lang="ko-KR" altLang="en-US" dirty="0" err="1"/>
              <a:t>챗봇</a:t>
            </a:r>
            <a:r>
              <a:rPr lang="ko-KR" altLang="en-US" dirty="0"/>
              <a:t> 구현이 </a:t>
            </a:r>
            <a:r>
              <a:rPr lang="ko-KR" altLang="en-US" dirty="0" err="1"/>
              <a:t>가능해졌습니다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62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Llama </a:t>
            </a:r>
            <a:r>
              <a:rPr lang="ko-KR" altLang="en-US" dirty="0"/>
              <a:t>모델의 첫 번째 역할 구현 방향에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좌측 상단 사진에서 보시듯</a:t>
            </a:r>
            <a:r>
              <a:rPr lang="en-US" altLang="ko-KR" dirty="0"/>
              <a:t>, </a:t>
            </a:r>
            <a:r>
              <a:rPr lang="ko-KR" altLang="en-US" dirty="0"/>
              <a:t>모델에 사용자 메시지에 따른 응답을 참고할 수 있도록 질문 예시를 전달하여</a:t>
            </a:r>
            <a:r>
              <a:rPr lang="en-US" altLang="ko-KR" dirty="0"/>
              <a:t>, </a:t>
            </a:r>
            <a:r>
              <a:rPr lang="ko-KR" altLang="en-US" dirty="0"/>
              <a:t>자연스러운 대화를 유도하는 프롬프트 엔지니어링을 진행했습니다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송금을 요청하는 사용자를 가정하고 코드를 실행한 결과</a:t>
            </a:r>
            <a:r>
              <a:rPr lang="en-US" altLang="ko-KR" dirty="0"/>
              <a:t>, </a:t>
            </a:r>
            <a:r>
              <a:rPr lang="ko-KR" altLang="en-US" dirty="0"/>
              <a:t>우측 사진처럼 문맥에 맞는 자연스러운 유도 질문이 제대로 이루어지지 않는 문제를 확인했습니다</a:t>
            </a:r>
            <a:r>
              <a:rPr lang="en-US" altLang="ko-KR" dirty="0"/>
              <a:t>. </a:t>
            </a:r>
            <a:r>
              <a:rPr lang="ko-KR" altLang="en-US" dirty="0"/>
              <a:t>이를 개선하기 위해 앞으로 프롬프트 수정 및 디코딩 방식을 조정하여 사용자별 맞춤형 질문을 생성할 수 있도록 모델을 학습시킬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9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번째로</a:t>
            </a:r>
            <a:r>
              <a:rPr lang="en-US" altLang="ko-KR" dirty="0"/>
              <a:t>, </a:t>
            </a:r>
            <a:r>
              <a:rPr lang="ko-KR" altLang="en-US" dirty="0"/>
              <a:t>모델이 요약된 현재 정보와 과거 내역을 바탕으로 보이스피싱 위험도를 분석하도록 단순한 프롬프트를 입력한 결과를 보여드리겠습니다</a:t>
            </a:r>
            <a:r>
              <a:rPr lang="en-US" altLang="ko-KR" dirty="0"/>
              <a:t>. </a:t>
            </a:r>
            <a:r>
              <a:rPr lang="ko-KR" altLang="en-US" dirty="0"/>
              <a:t>아래 두 응답을 보시면</a:t>
            </a:r>
            <a:r>
              <a:rPr lang="en-US" altLang="ko-KR" dirty="0"/>
              <a:t>, </a:t>
            </a:r>
            <a:r>
              <a:rPr lang="ko-KR" altLang="en-US" dirty="0"/>
              <a:t>모델이 프롬프트에 따라 명령을 잘 수행하고 있음을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앞으로 보안 강화를 위해 여기에 실제 보이스피싱 사례를 반영한 </a:t>
            </a:r>
            <a:r>
              <a:rPr lang="en-US" altLang="ko-KR" dirty="0"/>
              <a:t>RAG </a:t>
            </a:r>
            <a:r>
              <a:rPr lang="ko-KR" altLang="en-US" dirty="0"/>
              <a:t>기술을 적용하고</a:t>
            </a:r>
            <a:r>
              <a:rPr lang="en-US" altLang="ko-KR" dirty="0"/>
              <a:t>, </a:t>
            </a:r>
            <a:r>
              <a:rPr lang="ko-KR" altLang="en-US" dirty="0"/>
              <a:t>더 형식화된 답변을 생성할 수 있도록 프롬프트를 수정할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72FE8-F434-4DB6-AE4B-CBE1231DEB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7000" y="4557153"/>
            <a:ext cx="13802073" cy="117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음성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금융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528582" y="3695700"/>
            <a:ext cx="3230835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인공지능입문</a:t>
            </a:r>
            <a:endParaRPr lang="en-US" sz="3999" b="1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252538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2024.11.05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8763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하서휘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17586" y="6286500"/>
            <a:ext cx="7521680" cy="3772624"/>
          </a:xfrm>
          <a:custGeom>
            <a:avLst/>
            <a:gdLst/>
            <a:ahLst/>
            <a:cxnLst/>
            <a:rect l="l" t="t" r="r" b="b"/>
            <a:pathLst>
              <a:path w="16398980" h="4325231">
                <a:moveTo>
                  <a:pt x="0" y="0"/>
                </a:moveTo>
                <a:lnTo>
                  <a:pt x="16398980" y="0"/>
                </a:lnTo>
                <a:lnTo>
                  <a:pt x="16398980" y="4325231"/>
                </a:lnTo>
                <a:lnTo>
                  <a:pt x="0" y="4325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023" b="-146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31589" y="842481"/>
            <a:ext cx="1650384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61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상대방과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의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통화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관계식으로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보이스피싱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위험도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분석</a:t>
            </a:r>
            <a:endParaRPr lang="en-US" altLang="ko-KR" sz="2800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73A53-EC60-DC7E-129C-990B19FE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2" y="1714500"/>
            <a:ext cx="13373830" cy="42748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41053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02-4. 1</a:t>
            </a:r>
            <a:r>
              <a:rPr lang="en-US" sz="3200" b="1" baseline="3000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4533900"/>
            <a:ext cx="18196837" cy="141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1.최대한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유용한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사용자로부터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얻어낼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있도록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프롬프트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디코딩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ct val="200000"/>
              </a:lnSpc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3초내로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user에게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답을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return할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있도록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프롬프트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수정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디코딩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17D13-456F-3CB5-2E9A-438C7A5C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326DC48-9E3B-AD3B-AD09-AB87DE057E46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8641AEF-7E49-0D7C-4E7A-CBB03D022962}"/>
              </a:ext>
            </a:extLst>
          </p:cNvPr>
          <p:cNvSpPr txBox="1"/>
          <p:nvPr/>
        </p:nvSpPr>
        <p:spPr>
          <a:xfrm>
            <a:off x="890102" y="765070"/>
            <a:ext cx="146971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02-5. 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RAG 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기술로 실제 보이스피싱 사례 및 대응책 학습 진행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C7F29-D90A-42E5-19F1-45AD01A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2" y="5082341"/>
            <a:ext cx="9688789" cy="1763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27AF91-4F49-1708-6F18-29B15DAF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03" y="1904878"/>
            <a:ext cx="12016415" cy="2629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A78130-F0C4-5D3B-B763-55E59A9F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02" y="7394001"/>
            <a:ext cx="12250793" cy="21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1263976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02-6.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Clova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Speech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text to speech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798642"/>
            <a:ext cx="16335468" cy="7065090"/>
          </a:xfrm>
          <a:custGeom>
            <a:avLst/>
            <a:gdLst/>
            <a:ahLst/>
            <a:cxnLst/>
            <a:rect l="l" t="t" r="r" b="b"/>
            <a:pathLst>
              <a:path w="16335468" h="7065090">
                <a:moveTo>
                  <a:pt x="0" y="0"/>
                </a:moveTo>
                <a:lnTo>
                  <a:pt x="16335468" y="0"/>
                </a:lnTo>
                <a:lnTo>
                  <a:pt x="16335468" y="7065090"/>
                </a:lnTo>
                <a:lnTo>
                  <a:pt x="0" y="706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124111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02-6.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Clova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text to speech </a:t>
            </a:r>
            <a:r>
              <a:rPr lang="en-US" altLang="ko-KR" sz="32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r>
              <a:rPr lang="en-US" altLang="ko-KR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923832" y="2585898"/>
            <a:ext cx="16501506" cy="5342363"/>
          </a:xfrm>
          <a:custGeom>
            <a:avLst/>
            <a:gdLst/>
            <a:ahLst/>
            <a:cxnLst/>
            <a:rect l="l" t="t" r="r" b="b"/>
            <a:pathLst>
              <a:path w="16501506" h="5342363">
                <a:moveTo>
                  <a:pt x="0" y="0"/>
                </a:moveTo>
                <a:lnTo>
                  <a:pt x="16501506" y="0"/>
                </a:lnTo>
                <a:lnTo>
                  <a:pt x="16501506" y="5342362"/>
                </a:lnTo>
                <a:lnTo>
                  <a:pt x="0" y="5342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A3B30-05F4-33E8-F14D-1B2778B17C49}"/>
              </a:ext>
            </a:extLst>
          </p:cNvPr>
          <p:cNvSpPr/>
          <p:nvPr/>
        </p:nvSpPr>
        <p:spPr>
          <a:xfrm>
            <a:off x="2590800" y="5981700"/>
            <a:ext cx="6858000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2A493-7E8D-311C-5328-6528A231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B772C6F-A06D-AC4D-65AA-956F893F98B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B287507-B615-6380-4594-051A1B91D498}"/>
              </a:ext>
            </a:extLst>
          </p:cNvPr>
          <p:cNvSpPr txBox="1"/>
          <p:nvPr/>
        </p:nvSpPr>
        <p:spPr>
          <a:xfrm>
            <a:off x="923832" y="765070"/>
            <a:ext cx="79153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02-7.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지식 그래프 기법 적용 구상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oogle Shape;174;p7">
            <a:extLst>
              <a:ext uri="{FF2B5EF4-FFF2-40B4-BE49-F238E27FC236}">
                <a16:creationId xmlns:a16="http://schemas.microsoft.com/office/drawing/2014/main" id="{981F8E70-56F3-E6D9-B8D9-A7818E974A54}"/>
              </a:ext>
            </a:extLst>
          </p:cNvPr>
          <p:cNvGrpSpPr>
            <a:grpSpLocks/>
          </p:cNvGrpSpPr>
          <p:nvPr/>
        </p:nvGrpSpPr>
        <p:grpSpPr>
          <a:xfrm>
            <a:off x="860320" y="1866901"/>
            <a:ext cx="16208480" cy="7245199"/>
            <a:chOff x="200704" y="1339200"/>
            <a:chExt cx="8361150" cy="3467600"/>
          </a:xfrm>
        </p:grpSpPr>
        <p:sp>
          <p:nvSpPr>
            <p:cNvPr id="6" name="Google Shape;175;p7">
              <a:extLst>
                <a:ext uri="{FF2B5EF4-FFF2-40B4-BE49-F238E27FC236}">
                  <a16:creationId xmlns:a16="http://schemas.microsoft.com/office/drawing/2014/main" id="{E3A1331A-0A05-CF6D-EF20-CBBEB52B0418}"/>
                </a:ext>
              </a:extLst>
            </p:cNvPr>
            <p:cNvSpPr txBox="1">
              <a:spLocks/>
            </p:cNvSpPr>
            <p:nvPr/>
          </p:nvSpPr>
          <p:spPr>
            <a:xfrm>
              <a:off x="200704" y="1944375"/>
              <a:ext cx="4987500" cy="2411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lnSpcReduction="10000"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Malgun Gothic"/>
                <a:buNone/>
              </a:pPr>
              <a:r>
                <a:rPr lang="ko-KR" sz="2800" b="1" dirty="0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객체의 그래프화</a:t>
              </a:r>
              <a:endParaRPr sz="280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객체 = 노드</a:t>
              </a:r>
              <a:endParaRPr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관계 = </a:t>
              </a:r>
              <a:r>
                <a:rPr lang="ko-KR" sz="2800" b="1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엣지</a:t>
              </a: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Malgun Gothic"/>
                <a:buNone/>
              </a:pPr>
              <a:r>
                <a:rPr lang="ko-KR" sz="2800" b="1" dirty="0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우측 예시</a:t>
              </a:r>
              <a:endParaRPr sz="280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 (</a:t>
              </a:r>
              <a:r>
                <a:rPr lang="ko-KR" sz="2800" b="1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Kim</a:t>
              </a: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 과 이 (Lee) 사이에 새로운 거래 시작 내역</a:t>
              </a: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Malgun Gothic"/>
                <a:buNone/>
              </a:pPr>
              <a:r>
                <a:rPr lang="ko-KR" sz="2800" b="1" dirty="0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 예시</a:t>
              </a:r>
              <a:endParaRPr sz="280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거래 당사자 간의 과거 내역을 종합적으로 불러오기</a:t>
              </a: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불러온 내용 바탕으로 거래의 위험도 평가</a:t>
              </a:r>
              <a:endParaRPr sz="2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" name="Google Shape;176;p7">
              <a:extLst>
                <a:ext uri="{FF2B5EF4-FFF2-40B4-BE49-F238E27FC236}">
                  <a16:creationId xmlns:a16="http://schemas.microsoft.com/office/drawing/2014/main" id="{B75C6D9C-9BE5-473E-0CB0-D1F731CB956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70604" y="1339200"/>
              <a:ext cx="3791250" cy="3467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4477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52E47-EC36-5567-62B3-182A9FCB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E1AEDC-2383-4893-4145-46FEAEC0BA2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31C7F6-29F4-20D8-6067-61F089F5750B}"/>
              </a:ext>
            </a:extLst>
          </p:cNvPr>
          <p:cNvSpPr txBox="1"/>
          <p:nvPr/>
        </p:nvSpPr>
        <p:spPr>
          <a:xfrm>
            <a:off x="923832" y="765070"/>
            <a:ext cx="46387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-8. 2</a:t>
            </a:r>
            <a:r>
              <a:rPr lang="en-US" sz="3200" b="1" baseline="30000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nd</a:t>
            </a:r>
            <a:r>
              <a:rPr lang="en-US" sz="32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Future work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3A807DE-8609-2232-5196-6EAB88464D1E}"/>
              </a:ext>
            </a:extLst>
          </p:cNvPr>
          <p:cNvSpPr txBox="1"/>
          <p:nvPr/>
        </p:nvSpPr>
        <p:spPr>
          <a:xfrm>
            <a:off x="533400" y="4604666"/>
            <a:ext cx="18196837" cy="184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csr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tts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투입해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녹음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text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가져오고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내보낼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있도록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챗봇이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금융 서비스를 제공하도록 특정 금융 서비스 위주로 추가 학습 진행 및 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streamlit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 이용</a:t>
            </a:r>
            <a:endParaRPr lang="en-US" altLang="ko-KR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ct val="200000"/>
              </a:lnSpc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맥락 기억하는 </a:t>
            </a:r>
            <a:r>
              <a:rPr lang="ko-KR" alt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챗봇에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대화 내역 및 통화 내역 요약 및 분석하도록 코드 보완 진행</a:t>
            </a:r>
            <a:endParaRPr lang="en-US" altLang="ko-KR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8351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923832" y="765070"/>
            <a:ext cx="26575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8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6" name="Google Shape;184;p8">
            <a:extLst>
              <a:ext uri="{FF2B5EF4-FFF2-40B4-BE49-F238E27FC236}">
                <a16:creationId xmlns:a16="http://schemas.microsoft.com/office/drawing/2014/main" id="{AF750A4C-5CC5-946D-14D7-2330B3550148}"/>
              </a:ext>
            </a:extLst>
          </p:cNvPr>
          <p:cNvGrpSpPr/>
          <p:nvPr/>
        </p:nvGrpSpPr>
        <p:grpSpPr>
          <a:xfrm>
            <a:off x="1713914" y="2552700"/>
            <a:ext cx="14860171" cy="6109883"/>
            <a:chOff x="183539" y="1200103"/>
            <a:chExt cx="6880203" cy="2710421"/>
          </a:xfrm>
        </p:grpSpPr>
        <p:pic>
          <p:nvPicPr>
            <p:cNvPr id="38" name="Google Shape;186;p8">
              <a:extLst>
                <a:ext uri="{FF2B5EF4-FFF2-40B4-BE49-F238E27FC236}">
                  <a16:creationId xmlns:a16="http://schemas.microsoft.com/office/drawing/2014/main" id="{80AEFE38-DC47-63EC-98DE-270987BD534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3542" y="3221788"/>
              <a:ext cx="1707773" cy="688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87;p8">
              <a:extLst>
                <a:ext uri="{FF2B5EF4-FFF2-40B4-BE49-F238E27FC236}">
                  <a16:creationId xmlns:a16="http://schemas.microsoft.com/office/drawing/2014/main" id="{6190FCED-0AC9-B846-92E6-8DDC2F0FF21A}"/>
                </a:ext>
              </a:extLst>
            </p:cNvPr>
            <p:cNvSpPr txBox="1"/>
            <p:nvPr/>
          </p:nvSpPr>
          <p:spPr>
            <a:xfrm>
              <a:off x="2286000" y="1328546"/>
              <a:ext cx="4777200" cy="51198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Llama-3 &amp; RAG</a:t>
              </a:r>
              <a:endParaRPr sz="2000" b="1" i="0" u="none" strike="noStrike" cap="none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다국어 지원과 뛰어난 추론 능력</a:t>
              </a:r>
              <a:endParaRPr sz="1800" dirty="0"/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모델에 최적화된 은행 업무와 관련된 명령 프롬프트를 개발하여 </a:t>
              </a:r>
              <a:r>
                <a:rPr lang="ko-KR" sz="2000" b="1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챗봇</a:t>
              </a: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구현</a:t>
              </a:r>
              <a:endParaRPr sz="1800" dirty="0"/>
            </a:p>
          </p:txBody>
        </p:sp>
        <p:sp>
          <p:nvSpPr>
            <p:cNvPr id="40" name="Google Shape;188;p8">
              <a:extLst>
                <a:ext uri="{FF2B5EF4-FFF2-40B4-BE49-F238E27FC236}">
                  <a16:creationId xmlns:a16="http://schemas.microsoft.com/office/drawing/2014/main" id="{7136B929-483F-A830-7011-53B5E6252300}"/>
                </a:ext>
              </a:extLst>
            </p:cNvPr>
            <p:cNvSpPr txBox="1"/>
            <p:nvPr/>
          </p:nvSpPr>
          <p:spPr>
            <a:xfrm>
              <a:off x="2286000" y="2356587"/>
              <a:ext cx="4777200" cy="47102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800"/>
                <a:buFont typeface="Malgun Gothic"/>
                <a:buNone/>
              </a:pPr>
              <a:r>
                <a:rPr lang="ko-KR" sz="2000" b="1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CLOVA Speech API &amp; Google Text to Speech API</a:t>
              </a:r>
              <a:endParaRPr sz="2000" b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실시간으로 음성을 텍스트로 변환시킨 다음 </a:t>
              </a:r>
              <a:endParaRPr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1430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생성된 답변을 사용자에게 음성으로 반환하도록 설계</a:t>
              </a:r>
              <a:endParaRPr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189;p8">
              <a:extLst>
                <a:ext uri="{FF2B5EF4-FFF2-40B4-BE49-F238E27FC236}">
                  <a16:creationId xmlns:a16="http://schemas.microsoft.com/office/drawing/2014/main" id="{D7902254-B37F-5D7B-659F-FF473580191C}"/>
                </a:ext>
              </a:extLst>
            </p:cNvPr>
            <p:cNvSpPr txBox="1"/>
            <p:nvPr/>
          </p:nvSpPr>
          <p:spPr>
            <a:xfrm>
              <a:off x="2286542" y="3221788"/>
              <a:ext cx="4777200" cy="66899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70C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지식그래프</a:t>
              </a:r>
              <a:endParaRPr sz="1800" dirty="0"/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 있는 정보 조각들을 연결망으로 구성</a:t>
              </a:r>
              <a:endParaRPr sz="1800" dirty="0"/>
            </a:p>
            <a:p>
              <a: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사용자별 이전 서비스 이용 내역, 피싱 사례 데이터, 최신 금융 데이터 등을 지식 그래프 형태로 그래프 데이터베이스에서 불러오고 업데이트</a:t>
              </a:r>
              <a:endParaRPr sz="1800" dirty="0"/>
            </a:p>
          </p:txBody>
        </p:sp>
        <p:pic>
          <p:nvPicPr>
            <p:cNvPr id="43" name="Google Shape;191;p8" descr="Meta unveils Llama 3, the most capable open-source LLM yet - MLWires">
              <a:extLst>
                <a:ext uri="{FF2B5EF4-FFF2-40B4-BE49-F238E27FC236}">
                  <a16:creationId xmlns:a16="http://schemas.microsoft.com/office/drawing/2014/main" id="{75A9D56C-FF1E-6F12-A162-79149E3E2A0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5000" t="19028" r="24251" b="25461"/>
            <a:stretch/>
          </p:blipFill>
          <p:spPr>
            <a:xfrm>
              <a:off x="183539" y="1200103"/>
              <a:ext cx="1707774" cy="88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192;p8" descr="Web Api png images | PNGWing">
              <a:extLst>
                <a:ext uri="{FF2B5EF4-FFF2-40B4-BE49-F238E27FC236}">
                  <a16:creationId xmlns:a16="http://schemas.microsoft.com/office/drawing/2014/main" id="{750F797B-4788-1E46-EB65-886BC48977B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6194" t="27156" r="17033" b="27155"/>
            <a:stretch/>
          </p:blipFill>
          <p:spPr>
            <a:xfrm>
              <a:off x="411150" y="2212434"/>
              <a:ext cx="1300148" cy="889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464545" y="5572518"/>
            <a:ext cx="2989213" cy="56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ko-KR" altLang="en-US" sz="3500" b="1" dirty="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감사합니다</a:t>
            </a:r>
            <a:r>
              <a:rPr lang="en-US" altLang="ko-KR" sz="3500" b="1" dirty="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.</a:t>
            </a:r>
            <a:endParaRPr lang="en-US" sz="3500" b="1" dirty="0">
              <a:solidFill>
                <a:srgbClr val="090807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46871" y="3823907"/>
            <a:ext cx="1057412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음성 기반 금융 서비스 제공 챗봇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4545" y="3209033"/>
            <a:ext cx="2412255" cy="490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인공지능입문</a:t>
            </a:r>
            <a:endParaRPr lang="en-US" sz="3000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04693" y="131266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304693" y="214376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304693" y="304464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304693" y="387574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304693" y="472428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3073" y="790197"/>
            <a:ext cx="3963816" cy="9303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</a:t>
            </a:r>
            <a:r>
              <a:rPr lang="en-US" sz="3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소개</a:t>
            </a:r>
            <a:r>
              <a:rPr lang="en-US" sz="3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3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목표</a:t>
            </a:r>
            <a:endParaRPr lang="en-US" sz="30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</a:t>
            </a:r>
            <a:r>
              <a:rPr lang="en-US" sz="3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0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진척도</a:t>
            </a:r>
            <a:r>
              <a:rPr lang="en-US" sz="30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>
              <a:lnSpc>
                <a:spcPts val="6690"/>
              </a:lnSpc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 흐름도</a:t>
            </a:r>
            <a:endParaRPr lang="en-US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Llama-3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모델이 수행할 역할</a:t>
            </a:r>
            <a:endParaRPr lang="en-US" altLang="ko-KR" sz="24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6690"/>
              </a:lnSpc>
            </a:pP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Batch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기법 적용</a:t>
            </a:r>
            <a:endParaRPr lang="en-US" altLang="ko-KR" sz="24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6690"/>
              </a:lnSpc>
            </a:pPr>
            <a:r>
              <a:rPr 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1st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Future work</a:t>
            </a:r>
          </a:p>
          <a:p>
            <a:pPr algn="l">
              <a:lnSpc>
                <a:spcPts val="6690"/>
              </a:lnSpc>
            </a:pP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RAG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</a:t>
            </a:r>
            <a:r>
              <a:rPr lang="en-US" altLang="ko-KR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 Bold"/>
                <a:sym typeface="Source Han Sans KR"/>
              </a:rPr>
              <a:t>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 Bold"/>
                <a:sym typeface="Source Han Sans KR"/>
              </a:rPr>
              <a:t>사용</a:t>
            </a:r>
            <a:endParaRPr lang="en-US" altLang="ko-KR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Clova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endParaRPr lang="en-US" altLang="ko-KR" sz="24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6690"/>
              </a:lnSpc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지식 그래프 구상</a:t>
            </a:r>
            <a:endParaRPr lang="en-US" altLang="ko-KR" sz="24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"/>
              <a:sym typeface="Source Han Sans KR Bold"/>
            </a:endParaRPr>
          </a:p>
          <a:p>
            <a:pPr algn="l">
              <a:lnSpc>
                <a:spcPts val="6690"/>
              </a:lnSpc>
            </a:pPr>
            <a:r>
              <a:rPr 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2nd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Future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"/>
                <a:sym typeface="Source Han Sans KR Bold"/>
              </a:rPr>
              <a:t>work</a:t>
            </a:r>
          </a:p>
          <a:p>
            <a:pPr>
              <a:lnSpc>
                <a:spcPts val="6690"/>
              </a:lnSpc>
            </a:pPr>
            <a:r>
              <a:rPr lang="en-US" altLang="ko-KR" sz="2400" b="1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</a:t>
            </a:r>
            <a:r>
              <a:rPr lang="en-US" altLang="ko-KR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소</a:t>
            </a:r>
            <a:r>
              <a:rPr lang="ko-KR" altLang="en-US" sz="2400" b="1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</a:t>
            </a:r>
            <a:endParaRPr lang="en-US" altLang="ko-KR" sz="2400" b="1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000" y="800100"/>
            <a:ext cx="2461895" cy="9328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02-1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02-2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02-3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02-4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02-5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02-6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02-7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02-8</a:t>
            </a:r>
          </a:p>
          <a:p>
            <a:pPr algn="r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0B9B03FF-4904-ADD0-5570-770E037C75FA}"/>
              </a:ext>
            </a:extLst>
          </p:cNvPr>
          <p:cNvSpPr/>
          <p:nvPr/>
        </p:nvSpPr>
        <p:spPr>
          <a:xfrm>
            <a:off x="10304693" y="559079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1901E43D-5B83-03E2-01E7-A1FE6437169B}"/>
              </a:ext>
            </a:extLst>
          </p:cNvPr>
          <p:cNvSpPr/>
          <p:nvPr/>
        </p:nvSpPr>
        <p:spPr>
          <a:xfrm>
            <a:off x="10304693" y="6421896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80AAB05A-2709-6FF3-F683-E34C427D7632}"/>
              </a:ext>
            </a:extLst>
          </p:cNvPr>
          <p:cNvSpPr/>
          <p:nvPr/>
        </p:nvSpPr>
        <p:spPr>
          <a:xfrm>
            <a:off x="10304693" y="7322777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07689E18-4D65-0C2F-3433-E51479E195BD}"/>
              </a:ext>
            </a:extLst>
          </p:cNvPr>
          <p:cNvSpPr/>
          <p:nvPr/>
        </p:nvSpPr>
        <p:spPr>
          <a:xfrm>
            <a:off x="10304693" y="81153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5D8C817E-9299-3E5C-4B27-30C45FC841A5}"/>
              </a:ext>
            </a:extLst>
          </p:cNvPr>
          <p:cNvSpPr/>
          <p:nvPr/>
        </p:nvSpPr>
        <p:spPr>
          <a:xfrm>
            <a:off x="10304693" y="901618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6DBC93F8-634D-750E-DF8E-3086FAF5C524}"/>
              </a:ext>
            </a:extLst>
          </p:cNvPr>
          <p:cNvSpPr/>
          <p:nvPr/>
        </p:nvSpPr>
        <p:spPr>
          <a:xfrm>
            <a:off x="10304693" y="98679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41815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목표</a:t>
            </a:r>
            <a:endParaRPr lang="en-US" sz="28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60320" y="2987894"/>
            <a:ext cx="2247971" cy="698372"/>
            <a:chOff x="0" y="0"/>
            <a:chExt cx="592058" cy="183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0320" y="5981787"/>
            <a:ext cx="2247971" cy="698372"/>
            <a:chOff x="0" y="0"/>
            <a:chExt cx="592058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0320" y="3923748"/>
            <a:ext cx="7445480" cy="1609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AutoNum type="arabicPeriod"/>
            </a:pP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반등하기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시작한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보이스피싱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피해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피해금액의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급증</a:t>
            </a:r>
            <a:endParaRPr lang="en-US" sz="21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3390" lvl="1" indent="-226695" algn="l">
              <a:lnSpc>
                <a:spcPts val="3150"/>
              </a:lnSpc>
              <a:buAutoNum type="arabicPeriod"/>
            </a:pP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보이스피싱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탐지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앱은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있지만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계좌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기능까지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통합된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서비스는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찾아보기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어려운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실정</a:t>
            </a:r>
            <a:endParaRPr lang="en-US" sz="21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150"/>
              </a:lnSpc>
            </a:pPr>
            <a:endParaRPr lang="en-US" sz="21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0320" y="6952478"/>
            <a:ext cx="9502880" cy="78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취약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계층에게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직관적이고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접근성이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음성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기반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금융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서비스를</a:t>
            </a:r>
            <a:r>
              <a:rPr lang="en-US" sz="21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</a:t>
            </a:r>
            <a:endParaRPr lang="en-US" sz="21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150"/>
              </a:lnSpc>
            </a:pPr>
            <a:endParaRPr lang="en-US" sz="21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2451" y="3133784"/>
            <a:ext cx="146370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8166" y="6096023"/>
            <a:ext cx="20522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37312" y="2019300"/>
            <a:ext cx="7679437" cy="7364618"/>
            <a:chOff x="0" y="0"/>
            <a:chExt cx="2022568" cy="19396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28985" y="3088007"/>
            <a:ext cx="6273100" cy="5967270"/>
            <a:chOff x="0" y="0"/>
            <a:chExt cx="1508960" cy="14353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8960" cy="1435394"/>
            </a:xfrm>
            <a:custGeom>
              <a:avLst/>
              <a:gdLst/>
              <a:ahLst/>
              <a:cxnLst/>
              <a:rect l="l" t="t" r="r" b="b"/>
              <a:pathLst>
                <a:path w="1508960" h="1435394">
                  <a:moveTo>
                    <a:pt x="0" y="0"/>
                  </a:moveTo>
                  <a:lnTo>
                    <a:pt x="1508960" y="0"/>
                  </a:lnTo>
                  <a:lnTo>
                    <a:pt x="1508960" y="1435394"/>
                  </a:lnTo>
                  <a:lnTo>
                    <a:pt x="0" y="1435394"/>
                  </a:lnTo>
                  <a:close/>
                </a:path>
              </a:pathLst>
            </a:custGeom>
            <a:blipFill>
              <a:blip r:embed="rId3"/>
              <a:stretch>
                <a:fillRect l="-1991" r="-199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41550" y="2246760"/>
            <a:ext cx="2247971" cy="698372"/>
            <a:chOff x="0" y="0"/>
            <a:chExt cx="592058" cy="183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490885" y="236099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상황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C5B4C-7E85-B7FC-0444-3D929FA5E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1B9F2E-A6D3-D4B5-0FAF-9344BDC10C56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B93918E-278D-7361-AFA6-3F24FBE6D48D}"/>
              </a:ext>
            </a:extLst>
          </p:cNvPr>
          <p:cNvSpPr txBox="1"/>
          <p:nvPr/>
        </p:nvSpPr>
        <p:spPr>
          <a:xfrm>
            <a:off x="923832" y="765070"/>
            <a:ext cx="63151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-1.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 흐름도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11EE9F6-3423-6A24-7EF5-9D1B8DC87416}"/>
              </a:ext>
            </a:extLst>
          </p:cNvPr>
          <p:cNvGrpSpPr/>
          <p:nvPr/>
        </p:nvGrpSpPr>
        <p:grpSpPr>
          <a:xfrm>
            <a:off x="218035" y="1791931"/>
            <a:ext cx="17858667" cy="8136511"/>
            <a:chOff x="0" y="0"/>
            <a:chExt cx="5508288" cy="25096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ECFFA7-D5DF-917E-3CC5-BA2A6BC68A60}"/>
                </a:ext>
              </a:extLst>
            </p:cNvPr>
            <p:cNvSpPr/>
            <p:nvPr/>
          </p:nvSpPr>
          <p:spPr>
            <a:xfrm>
              <a:off x="0" y="0"/>
              <a:ext cx="5508288" cy="2509607"/>
            </a:xfrm>
            <a:custGeom>
              <a:avLst/>
              <a:gdLst/>
              <a:ahLst/>
              <a:cxnLst/>
              <a:rect l="l" t="t" r="r" b="b"/>
              <a:pathLst>
                <a:path w="5508288" h="2509607">
                  <a:moveTo>
                    <a:pt x="0" y="0"/>
                  </a:moveTo>
                  <a:lnTo>
                    <a:pt x="5508288" y="0"/>
                  </a:lnTo>
                  <a:lnTo>
                    <a:pt x="5508288" y="2509607"/>
                  </a:lnTo>
                  <a:lnTo>
                    <a:pt x="0" y="2509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AA3E5CF-2FD6-95E8-E447-905B0C98C484}"/>
                </a:ext>
              </a:extLst>
            </p:cNvPr>
            <p:cNvSpPr txBox="1"/>
            <p:nvPr/>
          </p:nvSpPr>
          <p:spPr>
            <a:xfrm>
              <a:off x="0" y="-38100"/>
              <a:ext cx="5508288" cy="2547708"/>
            </a:xfrm>
            <a:prstGeom prst="rect">
              <a:avLst/>
            </a:prstGeom>
          </p:spPr>
          <p:txBody>
            <a:bodyPr lIns="43378" tIns="43378" rIns="43378" bIns="4337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oogle Shape;148;p5">
            <a:extLst>
              <a:ext uri="{FF2B5EF4-FFF2-40B4-BE49-F238E27FC236}">
                <a16:creationId xmlns:a16="http://schemas.microsoft.com/office/drawing/2014/main" id="{73709A42-8C90-BE9F-E2E2-F380B960D7B3}"/>
              </a:ext>
            </a:extLst>
          </p:cNvPr>
          <p:cNvGrpSpPr/>
          <p:nvPr/>
        </p:nvGrpSpPr>
        <p:grpSpPr>
          <a:xfrm>
            <a:off x="1835240" y="2161757"/>
            <a:ext cx="14617519" cy="7273332"/>
            <a:chOff x="903883" y="1174926"/>
            <a:chExt cx="7641325" cy="3881891"/>
          </a:xfrm>
        </p:grpSpPr>
        <p:pic>
          <p:nvPicPr>
            <p:cNvPr id="15" name="Google Shape;149;p5">
              <a:extLst>
                <a:ext uri="{FF2B5EF4-FFF2-40B4-BE49-F238E27FC236}">
                  <a16:creationId xmlns:a16="http://schemas.microsoft.com/office/drawing/2014/main" id="{32E19743-786B-A542-3535-7F14F673C3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3883" y="1174926"/>
              <a:ext cx="3552917" cy="3881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50;p5">
              <a:extLst>
                <a:ext uri="{FF2B5EF4-FFF2-40B4-BE49-F238E27FC236}">
                  <a16:creationId xmlns:a16="http://schemas.microsoft.com/office/drawing/2014/main" id="{91D002EC-8F0F-B051-73DB-0324B275B00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56800" y="1471742"/>
              <a:ext cx="4088408" cy="3368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594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77629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02-2.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Llama-3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모델이 수행할 역할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8035" y="1791931"/>
            <a:ext cx="17858667" cy="8136511"/>
            <a:chOff x="0" y="0"/>
            <a:chExt cx="5508288" cy="25096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08288" cy="2509607"/>
            </a:xfrm>
            <a:custGeom>
              <a:avLst/>
              <a:gdLst/>
              <a:ahLst/>
              <a:cxnLst/>
              <a:rect l="l" t="t" r="r" b="b"/>
              <a:pathLst>
                <a:path w="5508288" h="2509607">
                  <a:moveTo>
                    <a:pt x="0" y="0"/>
                  </a:moveTo>
                  <a:lnTo>
                    <a:pt x="5508288" y="0"/>
                  </a:lnTo>
                  <a:lnTo>
                    <a:pt x="5508288" y="2509607"/>
                  </a:lnTo>
                  <a:lnTo>
                    <a:pt x="0" y="2509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08288" cy="2547708"/>
            </a:xfrm>
            <a:prstGeom prst="rect">
              <a:avLst/>
            </a:prstGeom>
          </p:spPr>
          <p:txBody>
            <a:bodyPr lIns="43378" tIns="43378" rIns="43378" bIns="4337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23680" y="3301717"/>
            <a:ext cx="4440639" cy="596338"/>
            <a:chOff x="0" y="0"/>
            <a:chExt cx="1369661" cy="183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9661" cy="183933"/>
            </a:xfrm>
            <a:custGeom>
              <a:avLst/>
              <a:gdLst/>
              <a:ahLst/>
              <a:cxnLst/>
              <a:rect l="l" t="t" r="r" b="b"/>
              <a:pathLst>
                <a:path w="1369661" h="183933">
                  <a:moveTo>
                    <a:pt x="91967" y="0"/>
                  </a:moveTo>
                  <a:lnTo>
                    <a:pt x="1277694" y="0"/>
                  </a:lnTo>
                  <a:cubicBezTo>
                    <a:pt x="1302085" y="0"/>
                    <a:pt x="1325477" y="9689"/>
                    <a:pt x="1342724" y="26936"/>
                  </a:cubicBezTo>
                  <a:cubicBezTo>
                    <a:pt x="1359972" y="44184"/>
                    <a:pt x="1369661" y="67576"/>
                    <a:pt x="1369661" y="91967"/>
                  </a:cubicBezTo>
                  <a:lnTo>
                    <a:pt x="1369661" y="91967"/>
                  </a:lnTo>
                  <a:cubicBezTo>
                    <a:pt x="1369661" y="116358"/>
                    <a:pt x="1359972" y="139750"/>
                    <a:pt x="1342724" y="156997"/>
                  </a:cubicBezTo>
                  <a:cubicBezTo>
                    <a:pt x="1325477" y="174244"/>
                    <a:pt x="1302085" y="183933"/>
                    <a:pt x="1277694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69661" cy="222033"/>
            </a:xfrm>
            <a:prstGeom prst="rect">
              <a:avLst/>
            </a:prstGeom>
          </p:spPr>
          <p:txBody>
            <a:bodyPr lIns="43378" tIns="43378" rIns="43378" bIns="43378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27162" y="3390900"/>
            <a:ext cx="3621838" cy="348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  <a:spcBef>
                <a:spcPct val="0"/>
              </a:spcBef>
            </a:pPr>
            <a:r>
              <a:rPr lang="en-US" sz="2134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Llama-3 </a:t>
            </a:r>
            <a:r>
              <a:rPr lang="en-US" sz="2134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모델이</a:t>
            </a:r>
            <a:r>
              <a:rPr lang="en-US" sz="2134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34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수행할</a:t>
            </a:r>
            <a:r>
              <a:rPr lang="en-US" sz="2134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34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endParaRPr lang="en-US" sz="2134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17501" y="4634232"/>
            <a:ext cx="12803147" cy="41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LLM이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은행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업무를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제공하면서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사용자에게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유도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질문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전달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대화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관계식으로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</a:t>
            </a:r>
            <a:endParaRPr lang="en-US" sz="2307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110260" y="5593216"/>
            <a:ext cx="17858667" cy="8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요약된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현재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정보와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과거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정보들을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토대로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보이스피싱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위험도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분석</a:t>
            </a:r>
            <a:endParaRPr lang="en-US" sz="2307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이름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계좌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송금내역은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지식 그래프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에 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저장되어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있다고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가정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.)</a:t>
            </a:r>
            <a:endParaRPr lang="en-US" sz="2307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5983" y="6952064"/>
            <a:ext cx="14936032" cy="86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3.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상대방과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의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통화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관계식으로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보이스피싱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위험도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분석</a:t>
            </a:r>
            <a:endParaRPr lang="en-US" sz="2307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이미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보이스피싱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사례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및 대응책이 </a:t>
            </a:r>
            <a:r>
              <a:rPr lang="en-US" altLang="ko-KR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RAG </a:t>
            </a:r>
            <a:r>
              <a:rPr lang="ko-KR" alt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기술로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학습되었다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sz="2307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가정</a:t>
            </a:r>
            <a:r>
              <a:rPr lang="en-US" sz="2307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93631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02-3.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Batch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기법 적용</a:t>
            </a:r>
            <a:endParaRPr lang="en-US" sz="28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23832" y="2948317"/>
            <a:ext cx="16503292" cy="5012875"/>
          </a:xfrm>
          <a:custGeom>
            <a:avLst/>
            <a:gdLst/>
            <a:ahLst/>
            <a:cxnLst/>
            <a:rect l="l" t="t" r="r" b="b"/>
            <a:pathLst>
              <a:path w="16503292" h="5012875">
                <a:moveTo>
                  <a:pt x="0" y="0"/>
                </a:moveTo>
                <a:lnTo>
                  <a:pt x="16503292" y="0"/>
                </a:lnTo>
                <a:lnTo>
                  <a:pt x="16503292" y="5012875"/>
                </a:lnTo>
                <a:lnTo>
                  <a:pt x="0" y="501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039600" y="4152900"/>
            <a:ext cx="6248400" cy="2379322"/>
          </a:xfrm>
          <a:custGeom>
            <a:avLst/>
            <a:gdLst/>
            <a:ahLst/>
            <a:cxnLst/>
            <a:rect l="l" t="t" r="r" b="b"/>
            <a:pathLst>
              <a:path w="16868968" h="4955259">
                <a:moveTo>
                  <a:pt x="0" y="0"/>
                </a:moveTo>
                <a:lnTo>
                  <a:pt x="16868968" y="0"/>
                </a:lnTo>
                <a:lnTo>
                  <a:pt x="16868968" y="4955259"/>
                </a:lnTo>
                <a:lnTo>
                  <a:pt x="0" y="4955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350" b="-89442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61627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02-3.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진척도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Batch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기법 적용</a:t>
            </a:r>
            <a:endParaRPr lang="en-US" altLang="ko-KR" sz="28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A944E2-7A12-D274-DFB9-6A7565511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7" y="2167037"/>
            <a:ext cx="11943443" cy="39717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6C349D-F104-6DDE-73D2-2E52332D3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9" y="6509117"/>
            <a:ext cx="6852920" cy="3221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10800" y="2380938"/>
            <a:ext cx="7315836" cy="6167628"/>
          </a:xfrm>
          <a:custGeom>
            <a:avLst/>
            <a:gdLst/>
            <a:ahLst/>
            <a:cxnLst/>
            <a:rect l="l" t="t" r="r" b="b"/>
            <a:pathLst>
              <a:path w="16230600" h="6167628">
                <a:moveTo>
                  <a:pt x="0" y="0"/>
                </a:moveTo>
                <a:lnTo>
                  <a:pt x="16230600" y="0"/>
                </a:lnTo>
                <a:lnTo>
                  <a:pt x="16230600" y="6167628"/>
                </a:lnTo>
                <a:lnTo>
                  <a:pt x="0" y="6167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85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152400" y="816103"/>
            <a:ext cx="16983168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61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1.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LLM이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은행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업무를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제공하면서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사용자에게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유도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질문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전달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및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대화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관계식으로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</a:t>
            </a:r>
            <a:endParaRPr lang="en-US" altLang="ko-KR" sz="2800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D31A9-B76B-7CEB-C5FF-D0200BD7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16" y="3807714"/>
            <a:ext cx="8891030" cy="335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EEC57F-19B0-722D-AF17-5847905F7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42" y="2400300"/>
            <a:ext cx="7958302" cy="1162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0320" y="6155962"/>
            <a:ext cx="7277100" cy="2286000"/>
          </a:xfrm>
          <a:custGeom>
            <a:avLst/>
            <a:gdLst/>
            <a:ahLst/>
            <a:cxnLst/>
            <a:rect l="l" t="t" r="r" b="b"/>
            <a:pathLst>
              <a:path w="16398980" h="5801139">
                <a:moveTo>
                  <a:pt x="0" y="0"/>
                </a:moveTo>
                <a:lnTo>
                  <a:pt x="16398980" y="0"/>
                </a:lnTo>
                <a:lnTo>
                  <a:pt x="16398980" y="5801139"/>
                </a:lnTo>
                <a:lnTo>
                  <a:pt x="0" y="5801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50" b="-153768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860320" y="450244"/>
            <a:ext cx="16398980" cy="863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61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2.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요약된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현재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정보와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과거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내역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정보들을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토대로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보이스피싱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위험도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분석</a:t>
            </a:r>
            <a:endParaRPr lang="en-US" altLang="ko-KR" sz="2800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0" lvl="0" indent="0">
              <a:lnSpc>
                <a:spcPts val="3461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(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이름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계좌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송금내역은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지식 그래프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에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저장되어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있다고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en-US" altLang="ko-KR" sz="28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가정</a:t>
            </a:r>
            <a:r>
              <a:rPr lang="en-US" altLang="ko-KR" sz="28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.)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6306F-C291-A08D-26FE-89D05F1C1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20" y="1917537"/>
            <a:ext cx="10730271" cy="3953258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7B1B5551-E53D-BCB0-EA89-206714B198CB}"/>
              </a:ext>
            </a:extLst>
          </p:cNvPr>
          <p:cNvSpPr/>
          <p:nvPr/>
        </p:nvSpPr>
        <p:spPr>
          <a:xfrm>
            <a:off x="8382000" y="6155962"/>
            <a:ext cx="7277100" cy="3522009"/>
          </a:xfrm>
          <a:custGeom>
            <a:avLst/>
            <a:gdLst/>
            <a:ahLst/>
            <a:cxnLst/>
            <a:rect l="l" t="t" r="r" b="b"/>
            <a:pathLst>
              <a:path w="16398980" h="5801139">
                <a:moveTo>
                  <a:pt x="0" y="0"/>
                </a:moveTo>
                <a:lnTo>
                  <a:pt x="16398980" y="0"/>
                </a:lnTo>
                <a:lnTo>
                  <a:pt x="16398980" y="5801139"/>
                </a:lnTo>
                <a:lnTo>
                  <a:pt x="0" y="5801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350" t="-64711"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1550</Words>
  <Application>Microsoft Office PowerPoint</Application>
  <PresentationFormat>사용자 지정</PresentationFormat>
  <Paragraphs>124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Raleway Bold</vt:lpstr>
      <vt:lpstr>Arial</vt:lpstr>
      <vt:lpstr>Raleway</vt:lpstr>
      <vt:lpstr>Source Han Sans KR Medium</vt:lpstr>
      <vt:lpstr>Source Han Sans KR</vt:lpstr>
      <vt:lpstr>Calibri</vt:lpstr>
      <vt:lpstr>Malgun Gothic</vt:lpstr>
      <vt:lpstr>Source Han Sans KR Bold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STORY</dc:creator>
  <cp:lastModifiedBy>서휘 하</cp:lastModifiedBy>
  <cp:revision>2</cp:revision>
  <dcterms:created xsi:type="dcterms:W3CDTF">2006-08-16T00:00:00Z</dcterms:created>
  <dcterms:modified xsi:type="dcterms:W3CDTF">2024-11-05T07:05:21Z</dcterms:modified>
  <dc:identifier>DAGVbk-lipo</dc:identifier>
</cp:coreProperties>
</file>